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259" r:id="rId3"/>
    <p:sldId id="322" r:id="rId4"/>
    <p:sldId id="323" r:id="rId5"/>
    <p:sldId id="324" r:id="rId6"/>
    <p:sldId id="325" r:id="rId7"/>
    <p:sldId id="297" r:id="rId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Lucida Handwriting" panose="03010101010101010101" pitchFamily="66" charset="0"/>
      <p:regular r:id="rId12"/>
    </p:embeddedFont>
    <p:embeddedFont>
      <p:font typeface="Malgun Gothic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131"/>
    <a:srgbClr val="FEB349"/>
    <a:srgbClr val="5E4722"/>
    <a:srgbClr val="906924"/>
    <a:srgbClr val="C29F4A"/>
    <a:srgbClr val="90555D"/>
    <a:srgbClr val="5C363B"/>
    <a:srgbClr val="262626"/>
    <a:srgbClr val="A3430D"/>
    <a:srgbClr val="FA7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67" d="100"/>
          <a:sy n="67" d="100"/>
        </p:scale>
        <p:origin x="105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파워포인트\김진영씨디자인\10월 16일\수학\수학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64900" y="2276872"/>
            <a:ext cx="705750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6EB862C-96AF-4F50-CA06-EC88592A85B7}"/>
              </a:ext>
            </a:extLst>
          </p:cNvPr>
          <p:cNvSpPr/>
          <p:nvPr userDrawn="1"/>
        </p:nvSpPr>
        <p:spPr>
          <a:xfrm>
            <a:off x="4716016" y="5157192"/>
            <a:ext cx="4320480" cy="170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DB6499A-6508-31FD-3601-4D4741C232A5}"/>
              </a:ext>
            </a:extLst>
          </p:cNvPr>
          <p:cNvSpPr txBox="1"/>
          <p:nvPr userDrawn="1"/>
        </p:nvSpPr>
        <p:spPr>
          <a:xfrm rot="16200000">
            <a:off x="8227050" y="5867251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>
                <a:solidFill>
                  <a:schemeClr val="tx1">
                    <a:lumMod val="50000"/>
                    <a:lumOff val="50000"/>
                  </a:schemeClr>
                </a:solidFill>
                <a:latin typeface="Lucida Handwriting" panose="03010101010101010101" pitchFamily="66" charset="0"/>
              </a:rPr>
              <a:t>Hocaoğlu, M. F.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4340" y="2420888"/>
            <a:ext cx="8795320" cy="13475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2025-02-19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Bolum_1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3720" y="2204864"/>
            <a:ext cx="8438759" cy="1768260"/>
          </a:xfrm>
        </p:spPr>
        <p:txBody>
          <a:bodyPr/>
          <a:lstStyle/>
          <a:p>
            <a:r>
              <a:rPr lang="tr-TR" altLang="ko-KR" b="1" dirty="0"/>
              <a:t>Y</a:t>
            </a:r>
            <a:r>
              <a:rPr lang="tr-TR" altLang="ko-KR" dirty="0">
                <a:solidFill>
                  <a:srgbClr val="EA6131"/>
                </a:solidFill>
              </a:rPr>
              <a:t>Ö</a:t>
            </a:r>
            <a:r>
              <a:rPr lang="tr-TR" altLang="ko-KR" b="1" dirty="0"/>
              <a:t>NEYLEM ARA</a:t>
            </a:r>
            <a:r>
              <a:rPr lang="tr-TR" altLang="ko-KR" b="1" dirty="0">
                <a:solidFill>
                  <a:srgbClr val="EA6131"/>
                </a:solidFill>
              </a:rPr>
              <a:t>Ş</a:t>
            </a:r>
            <a:r>
              <a:rPr lang="tr-TR" altLang="ko-KR" b="1" dirty="0"/>
              <a:t>TIRMASI-1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177328" y="3892986"/>
            <a:ext cx="4258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tr-TR" altLang="ko-KR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Doğrusal Programlama</a:t>
            </a:r>
            <a:endParaRPr kumimoji="1" lang="en-US" altLang="ko-KR" sz="2400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25639F-B9AC-4EAA-B209-19ADF009B1CE}"/>
              </a:ext>
            </a:extLst>
          </p:cNvPr>
          <p:cNvGrpSpPr/>
          <p:nvPr/>
        </p:nvGrpSpPr>
        <p:grpSpPr>
          <a:xfrm>
            <a:off x="3563888" y="5445224"/>
            <a:ext cx="3728419" cy="573960"/>
            <a:chOff x="2638129" y="5327184"/>
            <a:chExt cx="3728419" cy="57396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3197898" y="532718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Amaç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3197898" y="565492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Kısıtların gevşetilmesi,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638129" y="542217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808DBB-FE8A-44B5-9738-473CFB7BC042}"/>
              </a:ext>
            </a:extLst>
          </p:cNvPr>
          <p:cNvGrpSpPr/>
          <p:nvPr/>
        </p:nvGrpSpPr>
        <p:grpSpPr>
          <a:xfrm>
            <a:off x="3563888" y="2580104"/>
            <a:ext cx="3728419" cy="678035"/>
            <a:chOff x="2638129" y="2462064"/>
            <a:chExt cx="3728419" cy="67803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197898" y="246206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Tarihçe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97898" y="278980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YA tarihçesine kısa bir bakış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>
              <a:hlinkClick r:id="rId2" action="ppaction://hlinkpres?slideindex=1&amp;slidetitle="/>
            </p:cNvPr>
            <p:cNvSpPr txBox="1">
              <a:spLocks noChangeArrowheads="1"/>
            </p:cNvSpPr>
            <p:nvPr/>
          </p:nvSpPr>
          <p:spPr bwMode="auto">
            <a:xfrm>
              <a:off x="2638129" y="25570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737654" y="3140099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CA378-7FC1-47A3-8B90-3FF15AA93296}"/>
              </a:ext>
            </a:extLst>
          </p:cNvPr>
          <p:cNvGrpSpPr/>
          <p:nvPr/>
        </p:nvGrpSpPr>
        <p:grpSpPr>
          <a:xfrm>
            <a:off x="3563888" y="3296384"/>
            <a:ext cx="3728419" cy="676978"/>
            <a:chOff x="2638129" y="3178344"/>
            <a:chExt cx="3728419" cy="676978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3197898" y="31783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Doğrusal Programlamada Modelleme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3197898" y="342913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Doğrusal programlama modelleme yaklaşımları, model tipleri ve örnekler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638129" y="32733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737654" y="3855322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31318-557D-4058-9AB1-73285F00017F}"/>
              </a:ext>
            </a:extLst>
          </p:cNvPr>
          <p:cNvGrpSpPr/>
          <p:nvPr/>
        </p:nvGrpSpPr>
        <p:grpSpPr>
          <a:xfrm>
            <a:off x="3563888" y="4012664"/>
            <a:ext cx="3728419" cy="675922"/>
            <a:chOff x="2638129" y="3894624"/>
            <a:chExt cx="3728419" cy="675922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197898" y="389462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Çözüm Yöntemleri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197898" y="414541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Simpleks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Dual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simpleks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 Büyük M, İki faz çözüm yöntemleri ve DP cebri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38129" y="39896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37654" y="4570546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59C7F-4910-4B72-BC6E-900D92D7F29D}"/>
              </a:ext>
            </a:extLst>
          </p:cNvPr>
          <p:cNvGrpSpPr/>
          <p:nvPr/>
        </p:nvGrpSpPr>
        <p:grpSpPr>
          <a:xfrm>
            <a:off x="3563888" y="4728944"/>
            <a:ext cx="3728419" cy="683919"/>
            <a:chOff x="2638129" y="4610904"/>
            <a:chExt cx="3728419" cy="683919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3197898" y="46109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 err="1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Dualite</a:t>
              </a: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 ve Duyarlılık Analizleri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3197898" y="486169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Doğrusal modellerin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dual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karşılıkları, Gölge fiyatlar, Tamamlayıcı gevşeklik teoremi, Duyarlılık analizleri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2638129" y="470589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37654" y="5294823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EAEEA-6A49-4BA9-AEA1-2E64B89C818F}"/>
              </a:ext>
            </a:extLst>
          </p:cNvPr>
          <p:cNvSpPr txBox="1"/>
          <p:nvPr/>
        </p:nvSpPr>
        <p:spPr>
          <a:xfrm>
            <a:off x="-36512" y="1985065"/>
            <a:ext cx="206559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7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İÇİNDEKİLER</a:t>
            </a:r>
            <a:endParaRPr lang="ko-KR" altLang="en-US" sz="27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25639F-B9AC-4EAA-B209-19ADF009B1CE}"/>
              </a:ext>
            </a:extLst>
          </p:cNvPr>
          <p:cNvGrpSpPr/>
          <p:nvPr/>
        </p:nvGrpSpPr>
        <p:grpSpPr>
          <a:xfrm>
            <a:off x="3563888" y="5445224"/>
            <a:ext cx="3728419" cy="573960"/>
            <a:chOff x="2638129" y="5327184"/>
            <a:chExt cx="3728419" cy="57396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3197898" y="532718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Doğrusal Fraktal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3197898" y="565492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Fractal modeller ve doğrusal dönüşümleri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638129" y="542217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10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808DBB-FE8A-44B5-9738-473CFB7BC042}"/>
              </a:ext>
            </a:extLst>
          </p:cNvPr>
          <p:cNvGrpSpPr/>
          <p:nvPr/>
        </p:nvGrpSpPr>
        <p:grpSpPr>
          <a:xfrm>
            <a:off x="3563888" y="2580104"/>
            <a:ext cx="3728419" cy="678035"/>
            <a:chOff x="2638129" y="2462064"/>
            <a:chExt cx="3728419" cy="67803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197898" y="246206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Tam sayılı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97898" y="271285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Tam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sayılılaştırma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yöntemleri, Mantıksal ifadelerin modellenmesi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2638129" y="25570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6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737654" y="3140099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CA378-7FC1-47A3-8B90-3FF15AA93296}"/>
              </a:ext>
            </a:extLst>
          </p:cNvPr>
          <p:cNvGrpSpPr/>
          <p:nvPr/>
        </p:nvGrpSpPr>
        <p:grpSpPr>
          <a:xfrm>
            <a:off x="3563888" y="3296384"/>
            <a:ext cx="3728419" cy="727849"/>
            <a:chOff x="2638129" y="3178344"/>
            <a:chExt cx="3728419" cy="727849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3197898" y="31783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Taşıma ve Atama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3197898" y="3352195"/>
              <a:ext cx="316865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Dengeli ve dengesiz taşıma problemleri, Özel bir hal olarak atama problemleri, Doğrusal modelleri, Özel algoritmalar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638129" y="32733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7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737654" y="3855322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31318-557D-4058-9AB1-73285F00017F}"/>
              </a:ext>
            </a:extLst>
          </p:cNvPr>
          <p:cNvGrpSpPr/>
          <p:nvPr/>
        </p:nvGrpSpPr>
        <p:grpSpPr>
          <a:xfrm>
            <a:off x="3563888" y="4012664"/>
            <a:ext cx="3728419" cy="675922"/>
            <a:chOff x="2638129" y="3894624"/>
            <a:chExt cx="3728419" cy="675922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197898" y="389462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Ağ ve Akış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197898" y="414541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Yönlü ve yönsüz ağlar,Yayılım Ağacı, Maksimum flow algoritması, ağların doğrusal modelleri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38129" y="39896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8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37654" y="4570546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59C7F-4910-4B72-BC6E-900D92D7F29D}"/>
              </a:ext>
            </a:extLst>
          </p:cNvPr>
          <p:cNvGrpSpPr/>
          <p:nvPr/>
        </p:nvGrpSpPr>
        <p:grpSpPr>
          <a:xfrm>
            <a:off x="3563888" y="4728944"/>
            <a:ext cx="3728419" cy="683919"/>
            <a:chOff x="2638129" y="4610904"/>
            <a:chExt cx="3728419" cy="683919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3197898" y="46109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Gezgin Satıcı ve Postacı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3197898" y="486169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Gezgin satıcı ve Çinli postacı problemleri doğrusal programlama modelleri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2638129" y="470589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9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37654" y="5294823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EAEEA-6A49-4BA9-AEA1-2E64B89C818F}"/>
              </a:ext>
            </a:extLst>
          </p:cNvPr>
          <p:cNvSpPr txBox="1"/>
          <p:nvPr/>
        </p:nvSpPr>
        <p:spPr>
          <a:xfrm>
            <a:off x="-36512" y="1985065"/>
            <a:ext cx="206559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7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İÇİNDEKİLER</a:t>
            </a:r>
            <a:endParaRPr lang="ko-KR" altLang="en-US" sz="27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8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3">
            <a:extLst>
              <a:ext uri="{FF2B5EF4-FFF2-40B4-BE49-F238E27FC236}">
                <a16:creationId xmlns:a16="http://schemas.microsoft.com/office/drawing/2014/main" id="{ED681D64-4943-22B0-0819-63DEB352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4721253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3DCB28FD-F39C-86D5-3FD6-94E000BB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Yöneylem Araştırması Temel Konular</a:t>
            </a:r>
          </a:p>
        </p:txBody>
      </p:sp>
    </p:spTree>
    <p:extLst>
      <p:ext uri="{BB962C8B-B14F-4D97-AF65-F5344CB8AC3E}">
        <p14:creationId xmlns:p14="http://schemas.microsoft.com/office/powerpoint/2010/main" val="271153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D97CD806-3C7D-85CA-928E-2F9CB87DE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980728"/>
            <a:ext cx="6937567" cy="53137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/>
              <a:t>Doç. Dr. M. Fatih,  Hocaoğlu «Yöneylem Araştırması – I: Piton Kod Örnekleriyle», Nobel Yayınları, 2022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Taha, H. "Operation Research: an Introduction'', Tenth Edition, Global Edition, Perason, ISBN 10: 1-292-16554-5, ISBN 13: 978-1-292-16554, (2017).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Hillier, L. S., Leberman, G. J.; `Introduction to Operations Research'', McGraw-Hill Series in Industrial Engineering and Management Science, ISBN 0-07-232169-5, (2001).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BCF10066-3944-EC6F-B274-93524F3A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Kaynaklar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F9FB6F-3C48-4E12-E213-57D7F0E73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01" y="188640"/>
            <a:ext cx="1372587" cy="222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11A2DAF-6BEB-4844-EDEE-89B593EF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2" y="2530711"/>
            <a:ext cx="1396368" cy="1912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38995A1-AEF9-21BD-7A50-44D1938F6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01" y="4701879"/>
            <a:ext cx="1435569" cy="169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20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ED803F8E-655B-A3CE-E46C-77D97F9B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69685"/>
            <a:ext cx="1785412" cy="1785412"/>
          </a:xfrm>
          <a:prstGeom prst="rect">
            <a:avLst/>
          </a:prstGeom>
        </p:spPr>
      </p:pic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F85ACD31-8230-12D5-DD39-AFC803B93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052736"/>
            <a:ext cx="7143208" cy="53137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Dantzig, G. B.; Thapa, M. N.; Linear Programming: 2: Theory and Extensions, Springer, Springer Series in Operations Research, Editors: Peter W. Glynn Stephen M. Robinson (2003).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Winston, W. L., ``Operations Research: Application and Algorithms, Fourth Edition'', Indiana University with Cases by Jeffrey B. Goldberg University of Arizona, Duxbury Press, (2003).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r>
              <a:rPr lang="tr-TR"/>
              <a:t>Yılmaz Tulunay «Matematik Programlama», İstanbul 1980.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r>
              <a:rPr lang="tr-TR">
                <a:effectLst/>
              </a:rPr>
              <a:t>Öztürk, A. ``Yöneylem Araştırması'', Uludağ Üniversitesi basımevi, (1987).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2029BC96-4DF0-CF43-DD3A-F752D2AC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Kaynaklar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A006EBB-E884-A138-3B3D-E4B990B0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45" y="476672"/>
            <a:ext cx="1409694" cy="177621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E5D260B-3002-DF07-FB52-82DE3D196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45" y="2394210"/>
            <a:ext cx="1422387" cy="177621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56572C6-7826-F41B-50E7-B54B1C51BE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23643"/>
            <a:ext cx="1191816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4340" y="2708920"/>
            <a:ext cx="8795320" cy="1347567"/>
          </a:xfrm>
        </p:spPr>
        <p:txBody>
          <a:bodyPr/>
          <a:lstStyle/>
          <a:p>
            <a:r>
              <a:rPr lang="en-US" altLang="ko-KR" dirty="0">
                <a:solidFill>
                  <a:srgbClr val="EA6131"/>
                </a:solidFill>
              </a:rPr>
              <a:t>T</a:t>
            </a:r>
            <a:r>
              <a:rPr lang="tr-TR" altLang="ko-KR" dirty="0"/>
              <a:t>EŞEKKÜRLER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10206</TotalTime>
  <Words>350</Words>
  <Application>Microsoft Office PowerPoint</Application>
  <PresentationFormat>On-screen Show (4:3)</PresentationFormat>
  <Paragraphs>65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굴림체</vt:lpstr>
      <vt:lpstr>Arial</vt:lpstr>
      <vt:lpstr>Calibri Light</vt:lpstr>
      <vt:lpstr>Malgun Gothic</vt:lpstr>
      <vt:lpstr>Lucida Handwriting</vt:lpstr>
      <vt:lpstr>Office 테마</vt:lpstr>
      <vt:lpstr>YÖNEYLEM ARAŞTIRMASI-1</vt:lpstr>
      <vt:lpstr>PowerPoint Presentation</vt:lpstr>
      <vt:lpstr>PowerPoint Presentation</vt:lpstr>
      <vt:lpstr>Yöneylem Araştırması Temel Konular</vt:lpstr>
      <vt:lpstr>Kaynaklar</vt:lpstr>
      <vt:lpstr>Kaynaklar </vt:lpstr>
      <vt:lpstr>TEŞEKKÜRLER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 _x000d_
회사 : YESFORM Co.,Ltd.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Mehmet F. Hocaoğlu</cp:lastModifiedBy>
  <cp:revision>19</cp:revision>
  <dcterms:created xsi:type="dcterms:W3CDTF">2010-02-01T08:03:16Z</dcterms:created>
  <dcterms:modified xsi:type="dcterms:W3CDTF">2025-02-19T03:11:08Z</dcterms:modified>
  <cp:category>www.slidemembers.com</cp:category>
</cp:coreProperties>
</file>